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62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6EC7C-F44E-4ECC-B82C-DAED70FD68A7}" type="datetimeFigureOut">
              <a:rPr lang="en-AU" smtClean="0"/>
              <a:t>26/02/2013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EE99C-EC34-48CC-9107-F478484069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5130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Neologisms</a:t>
            </a:r>
            <a:r>
              <a:rPr lang="en-AU" baseline="0" dirty="0" smtClean="0"/>
              <a:t>- Creating new words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EE99C-EC34-48CC-9107-F478484069D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1455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FA9E-AC80-4C25-B5D8-9CB6DE09B193}" type="datetimeFigureOut">
              <a:rPr lang="en-AU" smtClean="0"/>
              <a:t>26/02/2013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7669-6A6C-4EAE-B7D4-ECB5E48C3D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FA9E-AC80-4C25-B5D8-9CB6DE09B193}" type="datetimeFigureOut">
              <a:rPr lang="en-AU" smtClean="0"/>
              <a:t>26/02/2013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7669-6A6C-4EAE-B7D4-ECB5E48C3D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FA9E-AC80-4C25-B5D8-9CB6DE09B193}" type="datetimeFigureOut">
              <a:rPr lang="en-AU" smtClean="0"/>
              <a:t>26/02/2013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7669-6A6C-4EAE-B7D4-ECB5E48C3D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FA9E-AC80-4C25-B5D8-9CB6DE09B193}" type="datetimeFigureOut">
              <a:rPr lang="en-AU" smtClean="0"/>
              <a:t>26/02/2013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7669-6A6C-4EAE-B7D4-ECB5E48C3D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FA9E-AC80-4C25-B5D8-9CB6DE09B193}" type="datetimeFigureOut">
              <a:rPr lang="en-AU" smtClean="0"/>
              <a:t>26/02/2013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7669-6A6C-4EAE-B7D4-ECB5E48C3D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FA9E-AC80-4C25-B5D8-9CB6DE09B193}" type="datetimeFigureOut">
              <a:rPr lang="en-AU" smtClean="0"/>
              <a:t>26/02/2013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7669-6A6C-4EAE-B7D4-ECB5E48C3D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FA9E-AC80-4C25-B5D8-9CB6DE09B193}" type="datetimeFigureOut">
              <a:rPr lang="en-AU" smtClean="0"/>
              <a:t>26/02/2013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7669-6A6C-4EAE-B7D4-ECB5E48C3D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FA9E-AC80-4C25-B5D8-9CB6DE09B193}" type="datetimeFigureOut">
              <a:rPr lang="en-AU" smtClean="0"/>
              <a:t>26/02/2013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7669-6A6C-4EAE-B7D4-ECB5E48C3D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FA9E-AC80-4C25-B5D8-9CB6DE09B193}" type="datetimeFigureOut">
              <a:rPr lang="en-AU" smtClean="0"/>
              <a:t>26/02/2013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7669-6A6C-4EAE-B7D4-ECB5E48C3D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FA9E-AC80-4C25-B5D8-9CB6DE09B193}" type="datetimeFigureOut">
              <a:rPr lang="en-AU" smtClean="0"/>
              <a:t>26/02/2013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7669-6A6C-4EAE-B7D4-ECB5E48C3D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FA9E-AC80-4C25-B5D8-9CB6DE09B193}" type="datetimeFigureOut">
              <a:rPr lang="en-AU" smtClean="0"/>
              <a:t>26/02/2013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297669-6A6C-4EAE-B7D4-ECB5E48C3D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0297669-6A6C-4EAE-B7D4-ECB5E48C3D0D}" type="slidenum">
              <a:rPr lang="en-AU" smtClean="0"/>
              <a:t>‹#›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B8FFA9E-AC80-4C25-B5D8-9CB6DE09B193}" type="datetimeFigureOut">
              <a:rPr lang="en-AU" smtClean="0"/>
              <a:t>26/02/2013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6000" dirty="0" smtClean="0"/>
              <a:t>Writing on Formal and Informal Language</a:t>
            </a:r>
            <a:endParaRPr lang="en-AU" sz="6000" dirty="0"/>
          </a:p>
        </p:txBody>
      </p:sp>
      <p:pic>
        <p:nvPicPr>
          <p:cNvPr id="1026" name="Picture 2" descr="D:\Users\09036680\AppData\Local\Microsoft\Windows\Temporary Internet Files\Content.IE5\MF2M0ISR\MC900357981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060848"/>
            <a:ext cx="3960439" cy="4202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50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400" dirty="0" smtClean="0">
                <a:solidFill>
                  <a:schemeClr val="tx1"/>
                </a:solidFill>
              </a:rPr>
              <a:t>Stylistic features of informal/formal speech</a:t>
            </a:r>
            <a:endParaRPr lang="en-AU" sz="4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8514" y="1556791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AU" sz="2400" b="1" dirty="0" smtClean="0"/>
              <a:t>Phonological Patterning</a:t>
            </a:r>
          </a:p>
          <a:p>
            <a:r>
              <a:rPr lang="en-AU" sz="2000" dirty="0" smtClean="0"/>
              <a:t>Alliteration, Assonance, Rhythm, Rhyme, Consonance, </a:t>
            </a:r>
            <a:r>
              <a:rPr lang="en-AU" sz="2000" dirty="0" err="1" smtClean="0"/>
              <a:t>Onomatapaeia</a:t>
            </a:r>
            <a:r>
              <a:rPr lang="en-AU" sz="2000" dirty="0" smtClean="0"/>
              <a:t>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AU" sz="2400" b="1" dirty="0" smtClean="0"/>
              <a:t>Syntactic Patterning</a:t>
            </a:r>
          </a:p>
          <a:p>
            <a:r>
              <a:rPr lang="en-AU" sz="2000" dirty="0" smtClean="0"/>
              <a:t>Antithesis, Listing, Parallelism, Passive Voice, Nominalisation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AU" sz="2400" b="1" dirty="0" smtClean="0"/>
              <a:t>Morphological Patterning</a:t>
            </a:r>
          </a:p>
          <a:p>
            <a:r>
              <a:rPr lang="en-AU" sz="2000" dirty="0" smtClean="0"/>
              <a:t>Affixation, Compounding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AU" sz="2400" b="1" dirty="0" smtClean="0"/>
              <a:t>Lexical Choice and Semantic Patterning</a:t>
            </a:r>
          </a:p>
          <a:p>
            <a:r>
              <a:rPr lang="en-AU" sz="2000" dirty="0" smtClean="0"/>
              <a:t>Irony, Metaphor, Simile, Autonomy, Synonymy, Idiom, Denotation, Connotation, Euphemism, Dysphemism,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AU" sz="2400" b="1" dirty="0" smtClean="0"/>
              <a:t>Stylistic Features of Informal Speech</a:t>
            </a:r>
          </a:p>
          <a:p>
            <a:r>
              <a:rPr lang="en-AU" sz="2000" dirty="0" smtClean="0"/>
              <a:t>Pauses, Repetition, False Starts, Repairs, Openings and Closings, Adjacency Pairs, Overlapping Speech, Interrogative Tags, Discourse Particles, Ellipsis, Self Correction, Contractions and reductions, Fillers</a:t>
            </a:r>
          </a:p>
        </p:txBody>
      </p:sp>
    </p:spTree>
    <p:extLst>
      <p:ext uri="{BB962C8B-B14F-4D97-AF65-F5344CB8AC3E}">
        <p14:creationId xmlns:p14="http://schemas.microsoft.com/office/powerpoint/2010/main" val="188578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Discourse Features of Informal Language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AU" dirty="0" smtClean="0"/>
              <a:t>Encouraging intimacy, solidarity, and equality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Maintaining positive face needs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Promoting linguistic innovation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Supporting in-group membership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Inclusive Language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Slang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Jargon- Supporting in-group membership and inclusive language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Neologisms- Promoting Linguistic Innovation and age specific Neologisms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390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Discourse Features of Formal Language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AU" dirty="0" smtClean="0"/>
              <a:t>Reinforcing social distance and authority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Establishing expertise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Promoting social harmony and negotiating social taboos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Clarifying, manipulating and obfuscating</a:t>
            </a:r>
          </a:p>
          <a:p>
            <a:pPr>
              <a:buFont typeface="Wingdings" pitchFamily="2" charset="2"/>
              <a:buChar char="Ø"/>
            </a:pPr>
            <a:r>
              <a:rPr lang="en-AU" u="sng" dirty="0" smtClean="0"/>
              <a:t>Reinforcing social distance and authority</a:t>
            </a:r>
            <a:endParaRPr lang="en-AU" dirty="0" smtClean="0"/>
          </a:p>
          <a:p>
            <a:pPr marL="114300" indent="0">
              <a:buNone/>
            </a:pPr>
            <a:r>
              <a:rPr lang="en-AU" dirty="0"/>
              <a:t> </a:t>
            </a:r>
            <a:r>
              <a:rPr lang="en-AU" dirty="0" smtClean="0"/>
              <a:t>   Use of titles, formal expression</a:t>
            </a:r>
          </a:p>
          <a:p>
            <a:pPr>
              <a:buFont typeface="Wingdings" pitchFamily="2" charset="2"/>
              <a:buChar char="Ø"/>
            </a:pPr>
            <a:r>
              <a:rPr lang="en-AU" u="sng" dirty="0" smtClean="0"/>
              <a:t>Establishing expertise</a:t>
            </a:r>
            <a:r>
              <a:rPr lang="en-AU" dirty="0" smtClean="0"/>
              <a:t> </a:t>
            </a:r>
          </a:p>
          <a:p>
            <a:pPr marL="114300" indent="0">
              <a:buNone/>
            </a:pPr>
            <a:r>
              <a:rPr lang="en-AU" dirty="0"/>
              <a:t> </a:t>
            </a:r>
            <a:r>
              <a:rPr lang="en-AU" dirty="0" smtClean="0"/>
              <a:t>   Jargon</a:t>
            </a:r>
          </a:p>
          <a:p>
            <a:pPr>
              <a:buFont typeface="Wingdings" pitchFamily="2" charset="2"/>
              <a:buChar char="Ø"/>
            </a:pPr>
            <a:r>
              <a:rPr lang="en-AU" u="sng" dirty="0" smtClean="0"/>
              <a:t>Promoting Social Harmony and negotiating social taboos</a:t>
            </a:r>
          </a:p>
          <a:p>
            <a:pPr marL="114300" indent="0">
              <a:buNone/>
            </a:pPr>
            <a:r>
              <a:rPr lang="en-AU" dirty="0"/>
              <a:t> </a:t>
            </a:r>
            <a:r>
              <a:rPr lang="en-AU" dirty="0" smtClean="0"/>
              <a:t>   Euphemism</a:t>
            </a:r>
          </a:p>
          <a:p>
            <a:pPr>
              <a:buFont typeface="Wingdings" pitchFamily="2" charset="2"/>
              <a:buChar char="Ø"/>
            </a:pPr>
            <a:r>
              <a:rPr lang="en-AU" u="sng" dirty="0" smtClean="0"/>
              <a:t>Clarifying, Manipulating and obfuscating</a:t>
            </a:r>
          </a:p>
          <a:p>
            <a:pPr marL="114300" indent="0">
              <a:buNone/>
            </a:pPr>
            <a:r>
              <a:rPr lang="en-AU" dirty="0"/>
              <a:t> </a:t>
            </a:r>
            <a:r>
              <a:rPr lang="en-AU" dirty="0" smtClean="0"/>
              <a:t>  Double speak, euphemism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334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20000" cy="1143000"/>
          </a:xfrm>
        </p:spPr>
        <p:txBody>
          <a:bodyPr/>
          <a:lstStyle/>
          <a:p>
            <a:r>
              <a:rPr lang="en-AU" dirty="0" smtClean="0"/>
              <a:t>Conversation Strategies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AU" dirty="0" smtClean="0"/>
              <a:t>Openings/Closings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Tag Questions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Getting/Holding the floor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Turn Taking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Adjacency Pairs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Managing Topics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Non- Fluency features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Silence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Accommodation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Backchannel signals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Minimal responses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Listening noises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454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Coherence and Cohesive 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AU" sz="2800" b="1" u="sng" dirty="0" smtClean="0"/>
              <a:t>Coherence: </a:t>
            </a:r>
            <a:r>
              <a:rPr lang="en-AU" sz="2400" dirty="0" smtClean="0"/>
              <a:t>The semantic connections that exist within a text to make it meaningful; </a:t>
            </a:r>
            <a:r>
              <a:rPr lang="en-AU" sz="2400" dirty="0" err="1" smtClean="0"/>
              <a:t>ie</a:t>
            </a:r>
            <a:r>
              <a:rPr lang="en-AU" sz="2400" dirty="0" smtClean="0"/>
              <a:t>, if a text is coherent, it makes sense. </a:t>
            </a:r>
          </a:p>
          <a:p>
            <a:pPr marL="114300" indent="0">
              <a:buNone/>
            </a:pPr>
            <a:endParaRPr lang="en-AU" sz="2400" b="1" u="sng" dirty="0" smtClean="0"/>
          </a:p>
          <a:p>
            <a:pPr marL="114300" indent="0">
              <a:buNone/>
            </a:pPr>
            <a:r>
              <a:rPr lang="en-AU" sz="2800" b="1" u="sng" dirty="0" smtClean="0"/>
              <a:t>Cohesion: </a:t>
            </a:r>
            <a:r>
              <a:rPr lang="en-AU" sz="2400" dirty="0" smtClean="0"/>
              <a:t>The linguistic connections and ties that exist between the words and sentences to give structure to a text. </a:t>
            </a:r>
          </a:p>
          <a:p>
            <a:pPr marL="114300" indent="0">
              <a:buNone/>
            </a:pPr>
            <a:r>
              <a:rPr lang="en-AU" sz="2800" b="1" u="sng" dirty="0" smtClean="0"/>
              <a:t>Coherence and Cohesive Ties: </a:t>
            </a:r>
            <a:endParaRPr lang="en-AU" sz="2400" b="1" u="sng" dirty="0" smtClean="0"/>
          </a:p>
          <a:p>
            <a:pPr marL="114300" indent="0">
              <a:buNone/>
            </a:pPr>
            <a:r>
              <a:rPr lang="en-AU" sz="2400" dirty="0" smtClean="0"/>
              <a:t>Deixis, Substitution, Ellipsis, Collocation, Repetition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11465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115</TotalTime>
  <Words>301</Words>
  <Application>Microsoft Office PowerPoint</Application>
  <PresentationFormat>On-screen Show (4:3)</PresentationFormat>
  <Paragraphs>55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Writing on Formal and Informal Language</vt:lpstr>
      <vt:lpstr>Stylistic features of informal/formal speech</vt:lpstr>
      <vt:lpstr>Discourse Features of Informal Language </vt:lpstr>
      <vt:lpstr>Discourse Features of Formal Language</vt:lpstr>
      <vt:lpstr>Conversation Strategies</vt:lpstr>
      <vt:lpstr>Coherence and Cohesive Ties</vt:lpstr>
    </vt:vector>
  </TitlesOfParts>
  <Company>DEECD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on Formal and Informal Language</dc:title>
  <dc:creator>Amee Dunne</dc:creator>
  <cp:lastModifiedBy>Amee Dunne</cp:lastModifiedBy>
  <cp:revision>8</cp:revision>
  <dcterms:created xsi:type="dcterms:W3CDTF">2013-02-25T00:15:03Z</dcterms:created>
  <dcterms:modified xsi:type="dcterms:W3CDTF">2013-02-26T01:07:57Z</dcterms:modified>
</cp:coreProperties>
</file>